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" panose="020B0503030501040103" pitchFamily="34" charset="0"/>
      <p:regular r:id="rId18"/>
    </p:embeddedFont>
    <p:embeddedFont>
      <p:font typeface="Montserrat Classic" pitchFamily="2" charset="77"/>
      <p:regular r:id="rId19"/>
    </p:embeddedFont>
    <p:embeddedFont>
      <p:font typeface="Montserrat Classic Bold" pitchFamily="2" charset="77"/>
      <p:regular r:id="rId20"/>
      <p:bold r:id="rId21"/>
    </p:embeddedFont>
    <p:embeddedFont>
      <p:font typeface="Montserrat Ultra-Bold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28" autoAdjust="0"/>
  </p:normalViewPr>
  <p:slideViewPr>
    <p:cSldViewPr>
      <p:cViewPr varScale="1">
        <p:scale>
          <a:sx n="76" d="100"/>
          <a:sy n="76" d="100"/>
        </p:scale>
        <p:origin x="7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ghmare, Ishan Ganesh" userId="210db79e-caec-47fc-be25-a734f183e41d" providerId="ADAL" clId="{62EF1871-E602-EE4A-BF43-7E7C6ECA61AB}"/>
    <pc:docChg chg="modSld">
      <pc:chgData name="Waghmare, Ishan Ganesh" userId="210db79e-caec-47fc-be25-a734f183e41d" providerId="ADAL" clId="{62EF1871-E602-EE4A-BF43-7E7C6ECA61AB}" dt="2024-11-14T01:52:31.329" v="112" actId="20577"/>
      <pc:docMkLst>
        <pc:docMk/>
      </pc:docMkLst>
      <pc:sldChg chg="modNotesTx">
        <pc:chgData name="Waghmare, Ishan Ganesh" userId="210db79e-caec-47fc-be25-a734f183e41d" providerId="ADAL" clId="{62EF1871-E602-EE4A-BF43-7E7C6ECA61AB}" dt="2024-11-14T01:50:22.655" v="0" actId="20577"/>
        <pc:sldMkLst>
          <pc:docMk/>
          <pc:sldMk cId="0" sldId="256"/>
        </pc:sldMkLst>
      </pc:sldChg>
      <pc:sldChg chg="modNotesTx">
        <pc:chgData name="Waghmare, Ishan Ganesh" userId="210db79e-caec-47fc-be25-a734f183e41d" providerId="ADAL" clId="{62EF1871-E602-EE4A-BF43-7E7C6ECA61AB}" dt="2024-11-14T01:50:26.258" v="1" actId="20577"/>
        <pc:sldMkLst>
          <pc:docMk/>
          <pc:sldMk cId="0" sldId="257"/>
        </pc:sldMkLst>
      </pc:sldChg>
      <pc:sldChg chg="modSp mod modNotesTx">
        <pc:chgData name="Waghmare, Ishan Ganesh" userId="210db79e-caec-47fc-be25-a734f183e41d" providerId="ADAL" clId="{62EF1871-E602-EE4A-BF43-7E7C6ECA61AB}" dt="2024-11-14T01:52:31.329" v="112" actId="20577"/>
        <pc:sldMkLst>
          <pc:docMk/>
          <pc:sldMk cId="0" sldId="258"/>
        </pc:sldMkLst>
        <pc:spChg chg="mod">
          <ac:chgData name="Waghmare, Ishan Ganesh" userId="210db79e-caec-47fc-be25-a734f183e41d" providerId="ADAL" clId="{62EF1871-E602-EE4A-BF43-7E7C6ECA61AB}" dt="2024-11-14T01:52:31.329" v="112" actId="20577"/>
          <ac:spMkLst>
            <pc:docMk/>
            <pc:sldMk cId="0" sldId="258"/>
            <ac:spMk id="3" creationId="{00000000-0000-0000-0000-000000000000}"/>
          </ac:spMkLst>
        </pc:spChg>
      </pc:sldChg>
      <pc:sldChg chg="modNotesTx">
        <pc:chgData name="Waghmare, Ishan Ganesh" userId="210db79e-caec-47fc-be25-a734f183e41d" providerId="ADAL" clId="{62EF1871-E602-EE4A-BF43-7E7C6ECA61AB}" dt="2024-11-14T01:50:32.999" v="3" actId="20577"/>
        <pc:sldMkLst>
          <pc:docMk/>
          <pc:sldMk cId="0" sldId="259"/>
        </pc:sldMkLst>
      </pc:sldChg>
      <pc:sldChg chg="modNotesTx">
        <pc:chgData name="Waghmare, Ishan Ganesh" userId="210db79e-caec-47fc-be25-a734f183e41d" providerId="ADAL" clId="{62EF1871-E602-EE4A-BF43-7E7C6ECA61AB}" dt="2024-11-14T01:50:37.147" v="4" actId="20577"/>
        <pc:sldMkLst>
          <pc:docMk/>
          <pc:sldMk cId="0" sldId="260"/>
        </pc:sldMkLst>
      </pc:sldChg>
      <pc:sldChg chg="modNotesTx">
        <pc:chgData name="Waghmare, Ishan Ganesh" userId="210db79e-caec-47fc-be25-a734f183e41d" providerId="ADAL" clId="{62EF1871-E602-EE4A-BF43-7E7C6ECA61AB}" dt="2024-11-14T01:50:40.841" v="5" actId="20577"/>
        <pc:sldMkLst>
          <pc:docMk/>
          <pc:sldMk cId="0" sldId="261"/>
        </pc:sldMkLst>
      </pc:sldChg>
      <pc:sldChg chg="modNotesTx">
        <pc:chgData name="Waghmare, Ishan Ganesh" userId="210db79e-caec-47fc-be25-a734f183e41d" providerId="ADAL" clId="{62EF1871-E602-EE4A-BF43-7E7C6ECA61AB}" dt="2024-11-14T01:50:45.224" v="6" actId="20577"/>
        <pc:sldMkLst>
          <pc:docMk/>
          <pc:sldMk cId="0" sldId="262"/>
        </pc:sldMkLst>
      </pc:sldChg>
      <pc:sldChg chg="modNotesTx">
        <pc:chgData name="Waghmare, Ishan Ganesh" userId="210db79e-caec-47fc-be25-a734f183e41d" providerId="ADAL" clId="{62EF1871-E602-EE4A-BF43-7E7C6ECA61AB}" dt="2024-11-14T01:50:48.158" v="7" actId="20577"/>
        <pc:sldMkLst>
          <pc:docMk/>
          <pc:sldMk cId="0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746523" y="2275548"/>
            <a:ext cx="10541477" cy="5735904"/>
            <a:chOff x="0" y="0"/>
            <a:chExt cx="2776356" cy="15106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6356" cy="1510691"/>
            </a:xfrm>
            <a:custGeom>
              <a:avLst/>
              <a:gdLst/>
              <a:ahLst/>
              <a:cxnLst/>
              <a:rect l="l" t="t" r="r" b="b"/>
              <a:pathLst>
                <a:path w="2776356" h="1510691">
                  <a:moveTo>
                    <a:pt x="0" y="0"/>
                  </a:moveTo>
                  <a:lnTo>
                    <a:pt x="2776356" y="0"/>
                  </a:lnTo>
                  <a:lnTo>
                    <a:pt x="2776356" y="1510691"/>
                  </a:lnTo>
                  <a:lnTo>
                    <a:pt x="0" y="1510691"/>
                  </a:lnTo>
                  <a:close/>
                </a:path>
              </a:pathLst>
            </a:custGeom>
            <a:solidFill>
              <a:srgbClr val="7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76356" cy="1548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41731" y="8189295"/>
            <a:ext cx="10237771" cy="96309"/>
            <a:chOff x="0" y="0"/>
            <a:chExt cx="2696368" cy="253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6368" cy="25365"/>
            </a:xfrm>
            <a:custGeom>
              <a:avLst/>
              <a:gdLst/>
              <a:ahLst/>
              <a:cxnLst/>
              <a:rect l="l" t="t" r="r" b="b"/>
              <a:pathLst>
                <a:path w="2696368" h="25365">
                  <a:moveTo>
                    <a:pt x="0" y="0"/>
                  </a:moveTo>
                  <a:lnTo>
                    <a:pt x="2696368" y="0"/>
                  </a:lnTo>
                  <a:lnTo>
                    <a:pt x="2696368" y="25365"/>
                  </a:lnTo>
                  <a:lnTo>
                    <a:pt x="0" y="25365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96368" cy="63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7197130" y="8011452"/>
            <a:ext cx="2089201" cy="548303"/>
            <a:chOff x="0" y="0"/>
            <a:chExt cx="1472174" cy="3863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2174" cy="386366"/>
            </a:xfrm>
            <a:custGeom>
              <a:avLst/>
              <a:gdLst/>
              <a:ahLst/>
              <a:cxnLst/>
              <a:rect l="l" t="t" r="r" b="b"/>
              <a:pathLst>
                <a:path w="1472174" h="386366">
                  <a:moveTo>
                    <a:pt x="736087" y="0"/>
                  </a:moveTo>
                  <a:lnTo>
                    <a:pt x="1472174" y="386366"/>
                  </a:lnTo>
                  <a:lnTo>
                    <a:pt x="0" y="386366"/>
                  </a:lnTo>
                  <a:lnTo>
                    <a:pt x="736087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30027" y="141284"/>
              <a:ext cx="1012119" cy="217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32069" y="1998264"/>
            <a:ext cx="10255931" cy="96309"/>
            <a:chOff x="0" y="0"/>
            <a:chExt cx="2701150" cy="253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1150" cy="25365"/>
            </a:xfrm>
            <a:custGeom>
              <a:avLst/>
              <a:gdLst/>
              <a:ahLst/>
              <a:cxnLst/>
              <a:rect l="l" t="t" r="r" b="b"/>
              <a:pathLst>
                <a:path w="2701150" h="25365">
                  <a:moveTo>
                    <a:pt x="0" y="0"/>
                  </a:moveTo>
                  <a:lnTo>
                    <a:pt x="2701150" y="0"/>
                  </a:lnTo>
                  <a:lnTo>
                    <a:pt x="2701150" y="25365"/>
                  </a:lnTo>
                  <a:lnTo>
                    <a:pt x="0" y="25365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01150" cy="63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92407" y="8874080"/>
            <a:ext cx="11468231" cy="973607"/>
            <a:chOff x="0" y="0"/>
            <a:chExt cx="3020439" cy="2564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20439" cy="256423"/>
            </a:xfrm>
            <a:custGeom>
              <a:avLst/>
              <a:gdLst/>
              <a:ahLst/>
              <a:cxnLst/>
              <a:rect l="l" t="t" r="r" b="b"/>
              <a:pathLst>
                <a:path w="3020439" h="256423">
                  <a:moveTo>
                    <a:pt x="0" y="0"/>
                  </a:moveTo>
                  <a:lnTo>
                    <a:pt x="3020439" y="0"/>
                  </a:lnTo>
                  <a:lnTo>
                    <a:pt x="3020439" y="256423"/>
                  </a:lnTo>
                  <a:lnTo>
                    <a:pt x="0" y="2564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020439" cy="294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4195771" y="-366845"/>
            <a:ext cx="12827916" cy="11108397"/>
            <a:chOff x="0" y="0"/>
            <a:chExt cx="4282440" cy="3708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5064" r="-150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54494" y="1724113"/>
            <a:ext cx="2174472" cy="548303"/>
            <a:chOff x="0" y="0"/>
            <a:chExt cx="1532260" cy="3863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32261" cy="386366"/>
            </a:xfrm>
            <a:custGeom>
              <a:avLst/>
              <a:gdLst/>
              <a:ahLst/>
              <a:cxnLst/>
              <a:rect l="l" t="t" r="r" b="b"/>
              <a:pathLst>
                <a:path w="1532261" h="386366">
                  <a:moveTo>
                    <a:pt x="766130" y="0"/>
                  </a:moveTo>
                  <a:lnTo>
                    <a:pt x="1532261" y="386366"/>
                  </a:lnTo>
                  <a:lnTo>
                    <a:pt x="0" y="386366"/>
                  </a:lnTo>
                  <a:lnTo>
                    <a:pt x="766130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39416" y="141284"/>
              <a:ext cx="1053429" cy="217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5400000">
            <a:off x="4776111" y="4267579"/>
            <a:ext cx="6449830" cy="2007510"/>
          </a:xfrm>
          <a:custGeom>
            <a:avLst/>
            <a:gdLst/>
            <a:ahLst/>
            <a:cxnLst/>
            <a:rect l="l" t="t" r="r" b="b"/>
            <a:pathLst>
              <a:path w="6449830" h="2007510">
                <a:moveTo>
                  <a:pt x="0" y="0"/>
                </a:moveTo>
                <a:lnTo>
                  <a:pt x="6449830" y="0"/>
                </a:lnTo>
                <a:lnTo>
                  <a:pt x="6449830" y="2007509"/>
                </a:lnTo>
                <a:lnTo>
                  <a:pt x="0" y="2007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5437445" y="-169835"/>
            <a:ext cx="3472199" cy="3079091"/>
            <a:chOff x="0" y="0"/>
            <a:chExt cx="406400" cy="36038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360389"/>
            </a:xfrm>
            <a:custGeom>
              <a:avLst/>
              <a:gdLst/>
              <a:ahLst/>
              <a:cxnLst/>
              <a:rect l="l" t="t" r="r" b="b"/>
              <a:pathLst>
                <a:path w="406400" h="360389">
                  <a:moveTo>
                    <a:pt x="203200" y="0"/>
                  </a:moveTo>
                  <a:lnTo>
                    <a:pt x="0" y="0"/>
                  </a:lnTo>
                  <a:lnTo>
                    <a:pt x="203200" y="360389"/>
                  </a:lnTo>
                  <a:lnTo>
                    <a:pt x="406400" y="36038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1600" y="0"/>
              <a:ext cx="203200" cy="36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437445" y="7465451"/>
            <a:ext cx="3472199" cy="2821549"/>
            <a:chOff x="0" y="0"/>
            <a:chExt cx="421129" cy="3422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21129" cy="342214"/>
            </a:xfrm>
            <a:custGeom>
              <a:avLst/>
              <a:gdLst/>
              <a:ahLst/>
              <a:cxnLst/>
              <a:rect l="l" t="t" r="r" b="b"/>
              <a:pathLst>
                <a:path w="421129" h="342214">
                  <a:moveTo>
                    <a:pt x="203200" y="0"/>
                  </a:moveTo>
                  <a:lnTo>
                    <a:pt x="421129" y="0"/>
                  </a:lnTo>
                  <a:lnTo>
                    <a:pt x="217929" y="342214"/>
                  </a:lnTo>
                  <a:lnTo>
                    <a:pt x="0" y="34221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0"/>
              <a:ext cx="217929" cy="342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9416118">
            <a:off x="7634817" y="2637330"/>
            <a:ext cx="794504" cy="2614174"/>
            <a:chOff x="0" y="0"/>
            <a:chExt cx="245409" cy="80747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5409" cy="807476"/>
            </a:xfrm>
            <a:custGeom>
              <a:avLst/>
              <a:gdLst/>
              <a:ahLst/>
              <a:cxnLst/>
              <a:rect l="l" t="t" r="r" b="b"/>
              <a:pathLst>
                <a:path w="245409" h="807476">
                  <a:moveTo>
                    <a:pt x="122705" y="0"/>
                  </a:moveTo>
                  <a:lnTo>
                    <a:pt x="245409" y="807476"/>
                  </a:lnTo>
                  <a:lnTo>
                    <a:pt x="0" y="807476"/>
                  </a:lnTo>
                  <a:lnTo>
                    <a:pt x="122705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8345" y="336799"/>
              <a:ext cx="168719" cy="412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1323386">
            <a:off x="7585254" y="4952217"/>
            <a:ext cx="831543" cy="2786939"/>
            <a:chOff x="0" y="0"/>
            <a:chExt cx="245409" cy="82249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5409" cy="822496"/>
            </a:xfrm>
            <a:custGeom>
              <a:avLst/>
              <a:gdLst/>
              <a:ahLst/>
              <a:cxnLst/>
              <a:rect l="l" t="t" r="r" b="b"/>
              <a:pathLst>
                <a:path w="245409" h="822496">
                  <a:moveTo>
                    <a:pt x="122705" y="0"/>
                  </a:moveTo>
                  <a:lnTo>
                    <a:pt x="245409" y="822496"/>
                  </a:lnTo>
                  <a:lnTo>
                    <a:pt x="0" y="822496"/>
                  </a:lnTo>
                  <a:lnTo>
                    <a:pt x="122705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8345" y="343773"/>
              <a:ext cx="168719" cy="419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260544" y="3644304"/>
            <a:ext cx="1543050" cy="3086100"/>
            <a:chOff x="0" y="0"/>
            <a:chExt cx="4064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203200" y="0"/>
                  </a:moveTo>
                  <a:lnTo>
                    <a:pt x="406400" y="406400"/>
                  </a:lnTo>
                  <a:lnTo>
                    <a:pt x="203200" y="812800"/>
                  </a:lnTo>
                  <a:lnTo>
                    <a:pt x="0" y="4064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69850" y="101600"/>
              <a:ext cx="2667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3781241" y="9106091"/>
            <a:ext cx="509584" cy="509584"/>
          </a:xfrm>
          <a:custGeom>
            <a:avLst/>
            <a:gdLst/>
            <a:ahLst/>
            <a:cxnLst/>
            <a:rect l="l" t="t" r="r" b="b"/>
            <a:pathLst>
              <a:path w="509584" h="509584">
                <a:moveTo>
                  <a:pt x="0" y="0"/>
                </a:moveTo>
                <a:lnTo>
                  <a:pt x="509584" y="0"/>
                </a:lnTo>
                <a:lnTo>
                  <a:pt x="509584" y="509585"/>
                </a:lnTo>
                <a:lnTo>
                  <a:pt x="0" y="509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1792578" y="5240879"/>
            <a:ext cx="7112831" cy="741987"/>
            <a:chOff x="0" y="0"/>
            <a:chExt cx="3259919" cy="34006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259919" cy="340064"/>
            </a:xfrm>
            <a:custGeom>
              <a:avLst/>
              <a:gdLst/>
              <a:ahLst/>
              <a:cxnLst/>
              <a:rect l="l" t="t" r="r" b="b"/>
              <a:pathLst>
                <a:path w="3259919" h="340064">
                  <a:moveTo>
                    <a:pt x="203200" y="0"/>
                  </a:moveTo>
                  <a:lnTo>
                    <a:pt x="3259919" y="0"/>
                  </a:lnTo>
                  <a:lnTo>
                    <a:pt x="3056719" y="340064"/>
                  </a:lnTo>
                  <a:lnTo>
                    <a:pt x="0" y="3400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01600" y="-38100"/>
              <a:ext cx="3056719" cy="378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15629100" y="141896"/>
            <a:ext cx="2658900" cy="1773607"/>
          </a:xfrm>
          <a:custGeom>
            <a:avLst/>
            <a:gdLst/>
            <a:ahLst/>
            <a:cxnLst/>
            <a:rect l="l" t="t" r="r" b="b"/>
            <a:pathLst>
              <a:path w="2658900" h="1773607">
                <a:moveTo>
                  <a:pt x="0" y="0"/>
                </a:moveTo>
                <a:lnTo>
                  <a:pt x="2658900" y="0"/>
                </a:lnTo>
                <a:lnTo>
                  <a:pt x="2658900" y="1773608"/>
                </a:lnTo>
                <a:lnTo>
                  <a:pt x="0" y="1773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8803594" y="3546637"/>
            <a:ext cx="8899089" cy="84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95"/>
              </a:lnSpc>
            </a:pPr>
            <a:r>
              <a:rPr lang="en-US" sz="5852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“SMOKE PULSE”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573785" y="5258122"/>
            <a:ext cx="6128899" cy="63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03"/>
              </a:lnSpc>
              <a:spcBef>
                <a:spcPct val="0"/>
              </a:spcBef>
            </a:pPr>
            <a:r>
              <a:rPr lang="en-US" sz="3645" b="1" spc="1082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PRESENTATION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277265" y="6624937"/>
            <a:ext cx="8386647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Smoke Pulse predicts the likelihood of a fire alarm being triggered based on smoke detection, enhancing public safety, reducing false alarms, and improving early warning systems.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462275" y="9180226"/>
            <a:ext cx="354561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Richardson, Texas 75080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44992" y="0"/>
            <a:ext cx="18632992" cy="552553"/>
            <a:chOff x="0" y="0"/>
            <a:chExt cx="4907455" cy="145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7455" cy="145528"/>
            </a:xfrm>
            <a:custGeom>
              <a:avLst/>
              <a:gdLst/>
              <a:ahLst/>
              <a:cxnLst/>
              <a:rect l="l" t="t" r="r" b="b"/>
              <a:pathLst>
                <a:path w="4907455" h="145528">
                  <a:moveTo>
                    <a:pt x="0" y="0"/>
                  </a:moveTo>
                  <a:lnTo>
                    <a:pt x="4907455" y="0"/>
                  </a:lnTo>
                  <a:lnTo>
                    <a:pt x="4907455" y="145528"/>
                  </a:lnTo>
                  <a:lnTo>
                    <a:pt x="0" y="145528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7455" cy="18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43627"/>
            <a:ext cx="18288000" cy="288651"/>
            <a:chOff x="0" y="0"/>
            <a:chExt cx="4816593" cy="76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6023"/>
            </a:xfrm>
            <a:custGeom>
              <a:avLst/>
              <a:gdLst/>
              <a:ahLst/>
              <a:cxnLst/>
              <a:rect l="l" t="t" r="r" b="b"/>
              <a:pathLst>
                <a:path w="4816592" h="76023">
                  <a:moveTo>
                    <a:pt x="0" y="0"/>
                  </a:moveTo>
                  <a:lnTo>
                    <a:pt x="4816592" y="0"/>
                  </a:lnTo>
                  <a:lnTo>
                    <a:pt x="4816592" y="76023"/>
                  </a:lnTo>
                  <a:lnTo>
                    <a:pt x="0" y="760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1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723372" y="2206731"/>
            <a:ext cx="10338395" cy="8089794"/>
          </a:xfrm>
          <a:custGeom>
            <a:avLst/>
            <a:gdLst/>
            <a:ahLst/>
            <a:cxnLst/>
            <a:rect l="l" t="t" r="r" b="b"/>
            <a:pathLst>
              <a:path w="10338395" h="8089794">
                <a:moveTo>
                  <a:pt x="0" y="0"/>
                </a:moveTo>
                <a:lnTo>
                  <a:pt x="10338395" y="0"/>
                </a:lnTo>
                <a:lnTo>
                  <a:pt x="10338395" y="8089794"/>
                </a:lnTo>
                <a:lnTo>
                  <a:pt x="0" y="808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29145" y="1167800"/>
            <a:ext cx="17284719" cy="102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1"/>
              </a:lnSpc>
              <a:spcBef>
                <a:spcPct val="0"/>
              </a:spcBef>
            </a:pPr>
            <a:r>
              <a:rPr lang="en-US" sz="5972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DECISION TREE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44992" y="0"/>
            <a:ext cx="18632992" cy="552553"/>
            <a:chOff x="0" y="0"/>
            <a:chExt cx="4907455" cy="145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7455" cy="145528"/>
            </a:xfrm>
            <a:custGeom>
              <a:avLst/>
              <a:gdLst/>
              <a:ahLst/>
              <a:cxnLst/>
              <a:rect l="l" t="t" r="r" b="b"/>
              <a:pathLst>
                <a:path w="4907455" h="145528">
                  <a:moveTo>
                    <a:pt x="0" y="0"/>
                  </a:moveTo>
                  <a:lnTo>
                    <a:pt x="4907455" y="0"/>
                  </a:lnTo>
                  <a:lnTo>
                    <a:pt x="4907455" y="145528"/>
                  </a:lnTo>
                  <a:lnTo>
                    <a:pt x="0" y="145528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7455" cy="18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43627"/>
            <a:ext cx="18288000" cy="288651"/>
            <a:chOff x="0" y="0"/>
            <a:chExt cx="4816593" cy="76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6023"/>
            </a:xfrm>
            <a:custGeom>
              <a:avLst/>
              <a:gdLst/>
              <a:ahLst/>
              <a:cxnLst/>
              <a:rect l="l" t="t" r="r" b="b"/>
              <a:pathLst>
                <a:path w="4816592" h="76023">
                  <a:moveTo>
                    <a:pt x="0" y="0"/>
                  </a:moveTo>
                  <a:lnTo>
                    <a:pt x="4816592" y="0"/>
                  </a:lnTo>
                  <a:lnTo>
                    <a:pt x="4816592" y="76023"/>
                  </a:lnTo>
                  <a:lnTo>
                    <a:pt x="0" y="760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1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84760" y="3244314"/>
            <a:ext cx="8286744" cy="1753509"/>
          </a:xfrm>
          <a:custGeom>
            <a:avLst/>
            <a:gdLst/>
            <a:ahLst/>
            <a:cxnLst/>
            <a:rect l="l" t="t" r="r" b="b"/>
            <a:pathLst>
              <a:path w="8286744" h="1753509">
                <a:moveTo>
                  <a:pt x="0" y="0"/>
                </a:moveTo>
                <a:lnTo>
                  <a:pt x="8286744" y="0"/>
                </a:lnTo>
                <a:lnTo>
                  <a:pt x="8286744" y="1753509"/>
                </a:lnTo>
                <a:lnTo>
                  <a:pt x="0" y="1753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50420" y="6893981"/>
            <a:ext cx="8221084" cy="1618118"/>
          </a:xfrm>
          <a:custGeom>
            <a:avLst/>
            <a:gdLst/>
            <a:ahLst/>
            <a:cxnLst/>
            <a:rect l="l" t="t" r="r" b="b"/>
            <a:pathLst>
              <a:path w="8221084" h="1618118">
                <a:moveTo>
                  <a:pt x="0" y="0"/>
                </a:moveTo>
                <a:lnTo>
                  <a:pt x="8221084" y="0"/>
                </a:lnTo>
                <a:lnTo>
                  <a:pt x="8221084" y="1618118"/>
                </a:lnTo>
                <a:lnTo>
                  <a:pt x="0" y="1618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29145" y="1167800"/>
            <a:ext cx="17284719" cy="102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1"/>
              </a:lnSpc>
              <a:spcBef>
                <a:spcPct val="0"/>
              </a:spcBef>
            </a:pPr>
            <a:r>
              <a:rPr lang="en-US" sz="5972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DECISION TREE CLASSIFIER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9145" y="2151983"/>
            <a:ext cx="6737213" cy="45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Confusion Matrix of Train Dataset:-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9145" y="5978256"/>
            <a:ext cx="6266770" cy="45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Confusion Matrix of Test Dataset:-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98132" y="2151983"/>
            <a:ext cx="6266770" cy="45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Performance of Train Dataset: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98132" y="5978256"/>
            <a:ext cx="6266770" cy="45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Performance of Test Dataset:-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60768" y="2736699"/>
            <a:ext cx="4066005" cy="313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 : 0.9996549</a:t>
            </a:r>
          </a:p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Error rate : 0.0003451251</a:t>
            </a:r>
          </a:p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TPR : 0.999662</a:t>
            </a:r>
          </a:p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TNR : 0.9996369</a:t>
            </a:r>
          </a:p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FPR : 0.0003630643</a:t>
            </a:r>
          </a:p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FNR : 0.0003379683</a:t>
            </a:r>
          </a:p>
          <a:p>
            <a:pPr algn="l">
              <a:lnSpc>
                <a:spcPts val="3592"/>
              </a:lnSpc>
              <a:spcBef>
                <a:spcPct val="0"/>
              </a:spcBef>
            </a:pPr>
            <a:endParaRPr lang="en-US" sz="256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860768" y="6560606"/>
            <a:ext cx="3491159" cy="313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 : 0.9997239</a:t>
            </a:r>
          </a:p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Error rate : 0.0002761</a:t>
            </a:r>
          </a:p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TPR : 0.999709</a:t>
            </a:r>
          </a:p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TNR : 0.9997607</a:t>
            </a:r>
          </a:p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FPR : 0.0002392917</a:t>
            </a:r>
          </a:p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FNR : 0.0002910079</a:t>
            </a:r>
          </a:p>
          <a:p>
            <a:pPr algn="l">
              <a:lnSpc>
                <a:spcPts val="3592"/>
              </a:lnSpc>
              <a:spcBef>
                <a:spcPct val="0"/>
              </a:spcBef>
            </a:pPr>
            <a:endParaRPr lang="en-US" sz="256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44992" y="0"/>
            <a:ext cx="18632992" cy="552553"/>
            <a:chOff x="0" y="0"/>
            <a:chExt cx="4907455" cy="145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7455" cy="145528"/>
            </a:xfrm>
            <a:custGeom>
              <a:avLst/>
              <a:gdLst/>
              <a:ahLst/>
              <a:cxnLst/>
              <a:rect l="l" t="t" r="r" b="b"/>
              <a:pathLst>
                <a:path w="4907455" h="145528">
                  <a:moveTo>
                    <a:pt x="0" y="0"/>
                  </a:moveTo>
                  <a:lnTo>
                    <a:pt x="4907455" y="0"/>
                  </a:lnTo>
                  <a:lnTo>
                    <a:pt x="4907455" y="145528"/>
                  </a:lnTo>
                  <a:lnTo>
                    <a:pt x="0" y="145528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7455" cy="18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43627"/>
            <a:ext cx="18288000" cy="288651"/>
            <a:chOff x="0" y="0"/>
            <a:chExt cx="4816593" cy="76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6023"/>
            </a:xfrm>
            <a:custGeom>
              <a:avLst/>
              <a:gdLst/>
              <a:ahLst/>
              <a:cxnLst/>
              <a:rect l="l" t="t" r="r" b="b"/>
              <a:pathLst>
                <a:path w="4816592" h="76023">
                  <a:moveTo>
                    <a:pt x="0" y="0"/>
                  </a:moveTo>
                  <a:lnTo>
                    <a:pt x="4816592" y="0"/>
                  </a:lnTo>
                  <a:lnTo>
                    <a:pt x="4816592" y="76023"/>
                  </a:lnTo>
                  <a:lnTo>
                    <a:pt x="0" y="760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1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432614" y="3424608"/>
            <a:ext cx="13422772" cy="6862392"/>
          </a:xfrm>
          <a:custGeom>
            <a:avLst/>
            <a:gdLst/>
            <a:ahLst/>
            <a:cxnLst/>
            <a:rect l="l" t="t" r="r" b="b"/>
            <a:pathLst>
              <a:path w="13422772" h="6862392">
                <a:moveTo>
                  <a:pt x="0" y="0"/>
                </a:moveTo>
                <a:lnTo>
                  <a:pt x="13422772" y="0"/>
                </a:lnTo>
                <a:lnTo>
                  <a:pt x="13422772" y="6862392"/>
                </a:lnTo>
                <a:lnTo>
                  <a:pt x="0" y="686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29145" y="1167800"/>
            <a:ext cx="17284719" cy="102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1"/>
              </a:lnSpc>
              <a:spcBef>
                <a:spcPct val="0"/>
              </a:spcBef>
            </a:pPr>
            <a:r>
              <a:rPr lang="en-US" sz="5972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LOGISTIC REGRESSION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6426" y="2587731"/>
            <a:ext cx="9486611" cy="45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Summary of logistic regression screenshot.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44992" y="0"/>
            <a:ext cx="18632992" cy="552553"/>
            <a:chOff x="0" y="0"/>
            <a:chExt cx="4907455" cy="145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7455" cy="145528"/>
            </a:xfrm>
            <a:custGeom>
              <a:avLst/>
              <a:gdLst/>
              <a:ahLst/>
              <a:cxnLst/>
              <a:rect l="l" t="t" r="r" b="b"/>
              <a:pathLst>
                <a:path w="4907455" h="145528">
                  <a:moveTo>
                    <a:pt x="0" y="0"/>
                  </a:moveTo>
                  <a:lnTo>
                    <a:pt x="4907455" y="0"/>
                  </a:lnTo>
                  <a:lnTo>
                    <a:pt x="4907455" y="145528"/>
                  </a:lnTo>
                  <a:lnTo>
                    <a:pt x="0" y="145528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7455" cy="18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43627"/>
            <a:ext cx="18288000" cy="288651"/>
            <a:chOff x="0" y="0"/>
            <a:chExt cx="4816593" cy="76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6023"/>
            </a:xfrm>
            <a:custGeom>
              <a:avLst/>
              <a:gdLst/>
              <a:ahLst/>
              <a:cxnLst/>
              <a:rect l="l" t="t" r="r" b="b"/>
              <a:pathLst>
                <a:path w="4816592" h="76023">
                  <a:moveTo>
                    <a:pt x="0" y="0"/>
                  </a:moveTo>
                  <a:lnTo>
                    <a:pt x="4816592" y="0"/>
                  </a:lnTo>
                  <a:lnTo>
                    <a:pt x="4816592" y="76023"/>
                  </a:lnTo>
                  <a:lnTo>
                    <a:pt x="0" y="760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1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28255" y="3213525"/>
            <a:ext cx="5567215" cy="2157256"/>
          </a:xfrm>
          <a:custGeom>
            <a:avLst/>
            <a:gdLst/>
            <a:ahLst/>
            <a:cxnLst/>
            <a:rect l="l" t="t" r="r" b="b"/>
            <a:pathLst>
              <a:path w="5567215" h="2157256">
                <a:moveTo>
                  <a:pt x="0" y="0"/>
                </a:moveTo>
                <a:lnTo>
                  <a:pt x="5567215" y="0"/>
                </a:lnTo>
                <a:lnTo>
                  <a:pt x="5567215" y="2157256"/>
                </a:lnTo>
                <a:lnTo>
                  <a:pt x="0" y="2157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28255" y="6875364"/>
            <a:ext cx="5567215" cy="2184603"/>
          </a:xfrm>
          <a:custGeom>
            <a:avLst/>
            <a:gdLst/>
            <a:ahLst/>
            <a:cxnLst/>
            <a:rect l="l" t="t" r="r" b="b"/>
            <a:pathLst>
              <a:path w="5567215" h="2184603">
                <a:moveTo>
                  <a:pt x="0" y="0"/>
                </a:moveTo>
                <a:lnTo>
                  <a:pt x="5567215" y="0"/>
                </a:lnTo>
                <a:lnTo>
                  <a:pt x="5567215" y="2184603"/>
                </a:lnTo>
                <a:lnTo>
                  <a:pt x="0" y="218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29145" y="1167800"/>
            <a:ext cx="17284719" cy="102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1"/>
              </a:lnSpc>
              <a:spcBef>
                <a:spcPct val="0"/>
              </a:spcBef>
            </a:pPr>
            <a:r>
              <a:rPr lang="en-US" sz="5972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LOGISTIC REGRESSION - PERFORMANCE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97801"/>
            <a:ext cx="6266770" cy="45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Confusion Matrix of Train Dataset:-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959639"/>
            <a:ext cx="6266770" cy="45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Confusion Matrix of Test Dataset:-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44493" y="2297801"/>
            <a:ext cx="6266770" cy="45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Performance of Train Dataset:-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44493" y="5959639"/>
            <a:ext cx="6266770" cy="45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Performance of Test Dataset:-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6394" y="2880150"/>
            <a:ext cx="3544197" cy="311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 : 0.9995858</a:t>
            </a:r>
          </a:p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Error rate : 0.0004142</a:t>
            </a:r>
          </a:p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TPR : 0.9997103</a:t>
            </a:r>
          </a:p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TNR : 0.9992739</a:t>
            </a:r>
          </a:p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FPR : 0.0007261285</a:t>
            </a:r>
          </a:p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FNR : 0.0002896871</a:t>
            </a:r>
          </a:p>
          <a:p>
            <a:pPr algn="just">
              <a:lnSpc>
                <a:spcPts val="3598"/>
              </a:lnSpc>
              <a:spcBef>
                <a:spcPct val="0"/>
              </a:spcBef>
            </a:pPr>
            <a:endParaRPr lang="en-US" sz="257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016394" y="6589614"/>
            <a:ext cx="3544197" cy="356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 : 0.9996549</a:t>
            </a:r>
          </a:p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Error rate : 0.0003451</a:t>
            </a:r>
          </a:p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TPR : 1</a:t>
            </a:r>
          </a:p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TNR : 0.9988035</a:t>
            </a:r>
          </a:p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FPR : 0.001196458</a:t>
            </a:r>
          </a:p>
          <a:p>
            <a:pPr algn="just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FNR : 0</a:t>
            </a:r>
          </a:p>
          <a:p>
            <a:pPr algn="just">
              <a:lnSpc>
                <a:spcPts val="3598"/>
              </a:lnSpc>
            </a:pPr>
            <a:endParaRPr lang="en-US" sz="257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598"/>
              </a:lnSpc>
              <a:spcBef>
                <a:spcPct val="0"/>
              </a:spcBef>
            </a:pPr>
            <a:endParaRPr lang="en-US" sz="257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44992" y="0"/>
            <a:ext cx="18632992" cy="552553"/>
            <a:chOff x="0" y="0"/>
            <a:chExt cx="4907455" cy="145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7455" cy="145528"/>
            </a:xfrm>
            <a:custGeom>
              <a:avLst/>
              <a:gdLst/>
              <a:ahLst/>
              <a:cxnLst/>
              <a:rect l="l" t="t" r="r" b="b"/>
              <a:pathLst>
                <a:path w="4907455" h="145528">
                  <a:moveTo>
                    <a:pt x="0" y="0"/>
                  </a:moveTo>
                  <a:lnTo>
                    <a:pt x="4907455" y="0"/>
                  </a:lnTo>
                  <a:lnTo>
                    <a:pt x="4907455" y="145528"/>
                  </a:lnTo>
                  <a:lnTo>
                    <a:pt x="0" y="145528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7455" cy="18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43627"/>
            <a:ext cx="18288000" cy="288651"/>
            <a:chOff x="0" y="0"/>
            <a:chExt cx="4816593" cy="76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6023"/>
            </a:xfrm>
            <a:custGeom>
              <a:avLst/>
              <a:gdLst/>
              <a:ahLst/>
              <a:cxnLst/>
              <a:rect l="l" t="t" r="r" b="b"/>
              <a:pathLst>
                <a:path w="4816592" h="76023">
                  <a:moveTo>
                    <a:pt x="0" y="0"/>
                  </a:moveTo>
                  <a:lnTo>
                    <a:pt x="4816592" y="0"/>
                  </a:lnTo>
                  <a:lnTo>
                    <a:pt x="4816592" y="76023"/>
                  </a:lnTo>
                  <a:lnTo>
                    <a:pt x="0" y="760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1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9145" y="1167800"/>
            <a:ext cx="17284719" cy="102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1"/>
              </a:lnSpc>
              <a:spcBef>
                <a:spcPct val="0"/>
              </a:spcBef>
            </a:pPr>
            <a:r>
              <a:rPr lang="en-US" sz="5972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INTERPRETATIONS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9145" y="2492481"/>
            <a:ext cx="17284719" cy="5776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864" lvl="1" indent="-277432" algn="l">
              <a:lnSpc>
                <a:spcPts val="4626"/>
              </a:lnSpc>
              <a:buFont typeface="Arial"/>
              <a:buChar char="•"/>
            </a:pPr>
            <a:r>
              <a:rPr lang="en-US" sz="257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Interpretation for Humidity: </a:t>
            </a:r>
            <a:r>
              <a:rPr lang="en-US" sz="257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 increase of 1 percent in humidity corresponds to an 86.15% increase in the odds of triggering the fire alarm.  </a:t>
            </a:r>
          </a:p>
          <a:p>
            <a:pPr marL="554864" lvl="1" indent="-277432" algn="l">
              <a:lnSpc>
                <a:spcPts val="4626"/>
              </a:lnSpc>
              <a:buFont typeface="Arial"/>
              <a:buChar char="•"/>
            </a:pPr>
            <a:r>
              <a:rPr lang="en-US" sz="257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Effect of TVOC (ppb): </a:t>
            </a:r>
            <a:r>
              <a:rPr lang="en-US" sz="257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rise of 1 unit in TVOC concentration (measured in parts per billion) is associated with a 5.65% increase in the odds of activating the fire alarm.  </a:t>
            </a:r>
          </a:p>
          <a:p>
            <a:pPr marL="554864" lvl="1" indent="-277432" algn="l">
              <a:lnSpc>
                <a:spcPts val="4626"/>
              </a:lnSpc>
              <a:buFont typeface="Arial"/>
              <a:buChar char="•"/>
            </a:pPr>
            <a:r>
              <a:rPr lang="en-US" sz="257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Change in Raw H2: </a:t>
            </a:r>
            <a:r>
              <a:rPr lang="en-US" sz="257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 increase of 1 unit of Raw H2 results in a multiplication of the odds of triggering the fire alarm by a factor of 1.0161.  </a:t>
            </a:r>
          </a:p>
          <a:p>
            <a:pPr marL="554864" lvl="1" indent="-277432" algn="l">
              <a:lnSpc>
                <a:spcPts val="4626"/>
              </a:lnSpc>
              <a:buFont typeface="Arial"/>
              <a:buChar char="•"/>
            </a:pPr>
            <a:r>
              <a:rPr lang="en-US" sz="257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Raw Ethanol: </a:t>
            </a:r>
            <a:r>
              <a:rPr lang="en-US" sz="257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 increase of 1 unit of Raw Ethanol multiplies the odds of activating the fire alarm by a factor of 1.0386.</a:t>
            </a:r>
          </a:p>
          <a:p>
            <a:pPr marL="554864" lvl="1" indent="-277432" algn="l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257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Interpretation for CNT: </a:t>
            </a:r>
            <a:r>
              <a:rPr lang="en-US" sz="257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 increase of 1 unit of CNT multiplies the odds of triggering the alarm by 1.0034.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746523" y="2275548"/>
            <a:ext cx="10541477" cy="5735904"/>
            <a:chOff x="0" y="0"/>
            <a:chExt cx="2776356" cy="15106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6356" cy="1510691"/>
            </a:xfrm>
            <a:custGeom>
              <a:avLst/>
              <a:gdLst/>
              <a:ahLst/>
              <a:cxnLst/>
              <a:rect l="l" t="t" r="r" b="b"/>
              <a:pathLst>
                <a:path w="2776356" h="1510691">
                  <a:moveTo>
                    <a:pt x="0" y="0"/>
                  </a:moveTo>
                  <a:lnTo>
                    <a:pt x="2776356" y="0"/>
                  </a:lnTo>
                  <a:lnTo>
                    <a:pt x="2776356" y="1510691"/>
                  </a:lnTo>
                  <a:lnTo>
                    <a:pt x="0" y="1510691"/>
                  </a:lnTo>
                  <a:close/>
                </a:path>
              </a:pathLst>
            </a:custGeom>
            <a:solidFill>
              <a:srgbClr val="7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76356" cy="1548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41731" y="8189295"/>
            <a:ext cx="10237771" cy="96309"/>
            <a:chOff x="0" y="0"/>
            <a:chExt cx="2696368" cy="253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6368" cy="25365"/>
            </a:xfrm>
            <a:custGeom>
              <a:avLst/>
              <a:gdLst/>
              <a:ahLst/>
              <a:cxnLst/>
              <a:rect l="l" t="t" r="r" b="b"/>
              <a:pathLst>
                <a:path w="2696368" h="25365">
                  <a:moveTo>
                    <a:pt x="0" y="0"/>
                  </a:moveTo>
                  <a:lnTo>
                    <a:pt x="2696368" y="0"/>
                  </a:lnTo>
                  <a:lnTo>
                    <a:pt x="2696368" y="25365"/>
                  </a:lnTo>
                  <a:lnTo>
                    <a:pt x="0" y="25365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96368" cy="63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7197130" y="8011452"/>
            <a:ext cx="2089201" cy="548303"/>
            <a:chOff x="0" y="0"/>
            <a:chExt cx="1472174" cy="3863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2174" cy="386366"/>
            </a:xfrm>
            <a:custGeom>
              <a:avLst/>
              <a:gdLst/>
              <a:ahLst/>
              <a:cxnLst/>
              <a:rect l="l" t="t" r="r" b="b"/>
              <a:pathLst>
                <a:path w="1472174" h="386366">
                  <a:moveTo>
                    <a:pt x="736087" y="0"/>
                  </a:moveTo>
                  <a:lnTo>
                    <a:pt x="1472174" y="386366"/>
                  </a:lnTo>
                  <a:lnTo>
                    <a:pt x="0" y="386366"/>
                  </a:lnTo>
                  <a:lnTo>
                    <a:pt x="736087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30027" y="141284"/>
              <a:ext cx="1012119" cy="217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32069" y="1998264"/>
            <a:ext cx="10255931" cy="96309"/>
            <a:chOff x="0" y="0"/>
            <a:chExt cx="2701150" cy="253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1150" cy="25365"/>
            </a:xfrm>
            <a:custGeom>
              <a:avLst/>
              <a:gdLst/>
              <a:ahLst/>
              <a:cxnLst/>
              <a:rect l="l" t="t" r="r" b="b"/>
              <a:pathLst>
                <a:path w="2701150" h="25365">
                  <a:moveTo>
                    <a:pt x="0" y="0"/>
                  </a:moveTo>
                  <a:lnTo>
                    <a:pt x="2701150" y="0"/>
                  </a:lnTo>
                  <a:lnTo>
                    <a:pt x="2701150" y="25365"/>
                  </a:lnTo>
                  <a:lnTo>
                    <a:pt x="0" y="25365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01150" cy="63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92407" y="8874080"/>
            <a:ext cx="11468231" cy="973607"/>
            <a:chOff x="0" y="0"/>
            <a:chExt cx="3020439" cy="2564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20439" cy="256423"/>
            </a:xfrm>
            <a:custGeom>
              <a:avLst/>
              <a:gdLst/>
              <a:ahLst/>
              <a:cxnLst/>
              <a:rect l="l" t="t" r="r" b="b"/>
              <a:pathLst>
                <a:path w="3020439" h="256423">
                  <a:moveTo>
                    <a:pt x="0" y="0"/>
                  </a:moveTo>
                  <a:lnTo>
                    <a:pt x="3020439" y="0"/>
                  </a:lnTo>
                  <a:lnTo>
                    <a:pt x="3020439" y="256423"/>
                  </a:lnTo>
                  <a:lnTo>
                    <a:pt x="0" y="2564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020439" cy="294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4065618" y="-410698"/>
            <a:ext cx="12827916" cy="11108397"/>
            <a:chOff x="0" y="0"/>
            <a:chExt cx="4282440" cy="3708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10470" b="-10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54494" y="1724113"/>
            <a:ext cx="2174472" cy="548303"/>
            <a:chOff x="0" y="0"/>
            <a:chExt cx="1532260" cy="3863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32261" cy="386366"/>
            </a:xfrm>
            <a:custGeom>
              <a:avLst/>
              <a:gdLst/>
              <a:ahLst/>
              <a:cxnLst/>
              <a:rect l="l" t="t" r="r" b="b"/>
              <a:pathLst>
                <a:path w="1532261" h="386366">
                  <a:moveTo>
                    <a:pt x="766130" y="0"/>
                  </a:moveTo>
                  <a:lnTo>
                    <a:pt x="1532261" y="386366"/>
                  </a:lnTo>
                  <a:lnTo>
                    <a:pt x="0" y="386366"/>
                  </a:lnTo>
                  <a:lnTo>
                    <a:pt x="766130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39416" y="141284"/>
              <a:ext cx="1053429" cy="217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5400000">
            <a:off x="4680974" y="4315733"/>
            <a:ext cx="6449830" cy="2007510"/>
          </a:xfrm>
          <a:custGeom>
            <a:avLst/>
            <a:gdLst/>
            <a:ahLst/>
            <a:cxnLst/>
            <a:rect l="l" t="t" r="r" b="b"/>
            <a:pathLst>
              <a:path w="6449830" h="2007510">
                <a:moveTo>
                  <a:pt x="0" y="0"/>
                </a:moveTo>
                <a:lnTo>
                  <a:pt x="6449831" y="0"/>
                </a:lnTo>
                <a:lnTo>
                  <a:pt x="6449831" y="2007510"/>
                </a:lnTo>
                <a:lnTo>
                  <a:pt x="0" y="2007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5437445" y="-169835"/>
            <a:ext cx="3472199" cy="3079091"/>
            <a:chOff x="0" y="0"/>
            <a:chExt cx="406400" cy="36038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360389"/>
            </a:xfrm>
            <a:custGeom>
              <a:avLst/>
              <a:gdLst/>
              <a:ahLst/>
              <a:cxnLst/>
              <a:rect l="l" t="t" r="r" b="b"/>
              <a:pathLst>
                <a:path w="406400" h="360389">
                  <a:moveTo>
                    <a:pt x="203200" y="0"/>
                  </a:moveTo>
                  <a:lnTo>
                    <a:pt x="0" y="0"/>
                  </a:lnTo>
                  <a:lnTo>
                    <a:pt x="203200" y="360389"/>
                  </a:lnTo>
                  <a:lnTo>
                    <a:pt x="406400" y="36038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1600" y="0"/>
              <a:ext cx="203200" cy="36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437445" y="7465451"/>
            <a:ext cx="3472199" cy="2821549"/>
            <a:chOff x="0" y="0"/>
            <a:chExt cx="421129" cy="3422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21129" cy="342214"/>
            </a:xfrm>
            <a:custGeom>
              <a:avLst/>
              <a:gdLst/>
              <a:ahLst/>
              <a:cxnLst/>
              <a:rect l="l" t="t" r="r" b="b"/>
              <a:pathLst>
                <a:path w="421129" h="342214">
                  <a:moveTo>
                    <a:pt x="203200" y="0"/>
                  </a:moveTo>
                  <a:lnTo>
                    <a:pt x="421129" y="0"/>
                  </a:lnTo>
                  <a:lnTo>
                    <a:pt x="217929" y="342214"/>
                  </a:lnTo>
                  <a:lnTo>
                    <a:pt x="0" y="34221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0"/>
              <a:ext cx="217929" cy="342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9416118">
            <a:off x="7634817" y="2637330"/>
            <a:ext cx="794504" cy="2614174"/>
            <a:chOff x="0" y="0"/>
            <a:chExt cx="245409" cy="80747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5409" cy="807476"/>
            </a:xfrm>
            <a:custGeom>
              <a:avLst/>
              <a:gdLst/>
              <a:ahLst/>
              <a:cxnLst/>
              <a:rect l="l" t="t" r="r" b="b"/>
              <a:pathLst>
                <a:path w="245409" h="807476">
                  <a:moveTo>
                    <a:pt x="122705" y="0"/>
                  </a:moveTo>
                  <a:lnTo>
                    <a:pt x="245409" y="807476"/>
                  </a:lnTo>
                  <a:lnTo>
                    <a:pt x="0" y="807476"/>
                  </a:lnTo>
                  <a:lnTo>
                    <a:pt x="122705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8345" y="336799"/>
              <a:ext cx="168719" cy="412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1323386">
            <a:off x="7585254" y="4952217"/>
            <a:ext cx="831543" cy="2786939"/>
            <a:chOff x="0" y="0"/>
            <a:chExt cx="245409" cy="82249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5409" cy="822496"/>
            </a:xfrm>
            <a:custGeom>
              <a:avLst/>
              <a:gdLst/>
              <a:ahLst/>
              <a:cxnLst/>
              <a:rect l="l" t="t" r="r" b="b"/>
              <a:pathLst>
                <a:path w="245409" h="822496">
                  <a:moveTo>
                    <a:pt x="122705" y="0"/>
                  </a:moveTo>
                  <a:lnTo>
                    <a:pt x="245409" y="822496"/>
                  </a:lnTo>
                  <a:lnTo>
                    <a:pt x="0" y="822496"/>
                  </a:lnTo>
                  <a:lnTo>
                    <a:pt x="122705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8345" y="343773"/>
              <a:ext cx="168719" cy="419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260544" y="3644304"/>
            <a:ext cx="1543050" cy="3086100"/>
            <a:chOff x="0" y="0"/>
            <a:chExt cx="4064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203200" y="0"/>
                  </a:moveTo>
                  <a:lnTo>
                    <a:pt x="406400" y="406400"/>
                  </a:lnTo>
                  <a:lnTo>
                    <a:pt x="203200" y="812800"/>
                  </a:lnTo>
                  <a:lnTo>
                    <a:pt x="0" y="4064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69850" y="101600"/>
              <a:ext cx="2667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3817816" y="9074933"/>
            <a:ext cx="509584" cy="509584"/>
          </a:xfrm>
          <a:custGeom>
            <a:avLst/>
            <a:gdLst/>
            <a:ahLst/>
            <a:cxnLst/>
            <a:rect l="l" t="t" r="r" b="b"/>
            <a:pathLst>
              <a:path w="509584" h="509584">
                <a:moveTo>
                  <a:pt x="0" y="0"/>
                </a:moveTo>
                <a:lnTo>
                  <a:pt x="509584" y="0"/>
                </a:lnTo>
                <a:lnTo>
                  <a:pt x="509584" y="509584"/>
                </a:lnTo>
                <a:lnTo>
                  <a:pt x="0" y="509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9590700" y="5302651"/>
            <a:ext cx="9314708" cy="741987"/>
            <a:chOff x="0" y="0"/>
            <a:chExt cx="4269074" cy="34006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269074" cy="340064"/>
            </a:xfrm>
            <a:custGeom>
              <a:avLst/>
              <a:gdLst/>
              <a:ahLst/>
              <a:cxnLst/>
              <a:rect l="l" t="t" r="r" b="b"/>
              <a:pathLst>
                <a:path w="4269074" h="340064">
                  <a:moveTo>
                    <a:pt x="203200" y="0"/>
                  </a:moveTo>
                  <a:lnTo>
                    <a:pt x="4269074" y="0"/>
                  </a:lnTo>
                  <a:lnTo>
                    <a:pt x="4065874" y="340064"/>
                  </a:lnTo>
                  <a:lnTo>
                    <a:pt x="0" y="3400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01600" y="-38100"/>
              <a:ext cx="4065874" cy="378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219498" y="3768129"/>
            <a:ext cx="8502181" cy="155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01"/>
              </a:lnSpc>
            </a:pPr>
            <a:r>
              <a:rPr lang="en-US" sz="10722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943444" y="5280204"/>
            <a:ext cx="7778235" cy="66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466"/>
              </a:lnSpc>
              <a:spcBef>
                <a:spcPct val="0"/>
              </a:spcBef>
            </a:pPr>
            <a:r>
              <a:rPr lang="en-US" sz="3904" spc="796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FOR YOUR ATTENTION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248054" y="9149067"/>
            <a:ext cx="344241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Richardson, Texas 75080</a:t>
            </a:r>
          </a:p>
        </p:txBody>
      </p:sp>
      <p:sp>
        <p:nvSpPr>
          <p:cNvPr id="46" name="Freeform 46"/>
          <p:cNvSpPr/>
          <p:nvPr/>
        </p:nvSpPr>
        <p:spPr>
          <a:xfrm>
            <a:off x="15629100" y="141896"/>
            <a:ext cx="2658900" cy="1773607"/>
          </a:xfrm>
          <a:custGeom>
            <a:avLst/>
            <a:gdLst/>
            <a:ahLst/>
            <a:cxnLst/>
            <a:rect l="l" t="t" r="r" b="b"/>
            <a:pathLst>
              <a:path w="2658900" h="1773607">
                <a:moveTo>
                  <a:pt x="0" y="0"/>
                </a:moveTo>
                <a:lnTo>
                  <a:pt x="2658900" y="0"/>
                </a:lnTo>
                <a:lnTo>
                  <a:pt x="2658900" y="1773608"/>
                </a:lnTo>
                <a:lnTo>
                  <a:pt x="0" y="1773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667000"/>
            <a:ext cx="9817583" cy="474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63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Growing fire risks in residential and industrial areas.</a:t>
            </a:r>
          </a:p>
          <a:p>
            <a:pPr marL="755651" lvl="1" indent="-377825" algn="l">
              <a:lnSpc>
                <a:spcPts val="63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Ensuring safety through early smoke detection.</a:t>
            </a:r>
          </a:p>
          <a:p>
            <a:pPr marL="755651" lvl="1" indent="-377825" algn="l">
              <a:lnSpc>
                <a:spcPts val="63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Inefficiencies in identifying and alerting potential fire hazards in real-time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680293" y="562498"/>
            <a:ext cx="6865621" cy="2582450"/>
            <a:chOff x="0" y="0"/>
            <a:chExt cx="1115543" cy="4196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5543" cy="419603"/>
            </a:xfrm>
            <a:custGeom>
              <a:avLst/>
              <a:gdLst/>
              <a:ahLst/>
              <a:cxnLst/>
              <a:rect l="l" t="t" r="r" b="b"/>
              <a:pathLst>
                <a:path w="1115543" h="419603">
                  <a:moveTo>
                    <a:pt x="203200" y="0"/>
                  </a:moveTo>
                  <a:lnTo>
                    <a:pt x="1115543" y="0"/>
                  </a:lnTo>
                  <a:lnTo>
                    <a:pt x="912343" y="419603"/>
                  </a:lnTo>
                  <a:lnTo>
                    <a:pt x="0" y="41960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912343" cy="457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80293" y="8082463"/>
            <a:ext cx="7141971" cy="2204537"/>
            <a:chOff x="0" y="0"/>
            <a:chExt cx="1379033" cy="4256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9033" cy="425671"/>
            </a:xfrm>
            <a:custGeom>
              <a:avLst/>
              <a:gdLst/>
              <a:ahLst/>
              <a:cxnLst/>
              <a:rect l="l" t="t" r="r" b="b"/>
              <a:pathLst>
                <a:path w="1379033" h="425671">
                  <a:moveTo>
                    <a:pt x="1175833" y="0"/>
                  </a:moveTo>
                  <a:lnTo>
                    <a:pt x="0" y="0"/>
                  </a:lnTo>
                  <a:lnTo>
                    <a:pt x="203200" y="425671"/>
                  </a:lnTo>
                  <a:lnTo>
                    <a:pt x="1379033" y="425671"/>
                  </a:lnTo>
                  <a:lnTo>
                    <a:pt x="1175833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1175833" cy="463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750656" y="1028700"/>
            <a:ext cx="7795258" cy="9001452"/>
            <a:chOff x="0" y="0"/>
            <a:chExt cx="54991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4"/>
              <a:stretch>
                <a:fillRect t="-7733" b="-77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26894" y="895350"/>
            <a:ext cx="1082119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667000"/>
            <a:ext cx="9817583" cy="554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6300"/>
              </a:lnSpc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Analyze fire alarm system data.</a:t>
            </a:r>
          </a:p>
          <a:p>
            <a:pPr marL="755651" lvl="1" indent="-377825" algn="l">
              <a:lnSpc>
                <a:spcPts val="6300"/>
              </a:lnSpc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Develop fire detection model using decision trees and logistic regression.</a:t>
            </a:r>
          </a:p>
          <a:p>
            <a:pPr marL="755651" lvl="1" indent="-377825" algn="l">
              <a:lnSpc>
                <a:spcPts val="6300"/>
              </a:lnSpc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Evaluate model performance and implement for fire safety.</a:t>
            </a:r>
          </a:p>
          <a:p>
            <a:pPr marL="755651" lvl="1" indent="-377825" algn="l">
              <a:lnSpc>
                <a:spcPts val="63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Develop an </a:t>
            </a:r>
            <a:r>
              <a:rPr lang="en-US" sz="3500" b="1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interactive user interface using R Shiny package and CSS.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894" y="895350"/>
            <a:ext cx="1082119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OBJECTIVES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680293" y="562498"/>
            <a:ext cx="6865621" cy="2582450"/>
            <a:chOff x="0" y="0"/>
            <a:chExt cx="1115543" cy="419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5543" cy="419603"/>
            </a:xfrm>
            <a:custGeom>
              <a:avLst/>
              <a:gdLst/>
              <a:ahLst/>
              <a:cxnLst/>
              <a:rect l="l" t="t" r="r" b="b"/>
              <a:pathLst>
                <a:path w="1115543" h="419603">
                  <a:moveTo>
                    <a:pt x="203200" y="0"/>
                  </a:moveTo>
                  <a:lnTo>
                    <a:pt x="1115543" y="0"/>
                  </a:lnTo>
                  <a:lnTo>
                    <a:pt x="912343" y="419603"/>
                  </a:lnTo>
                  <a:lnTo>
                    <a:pt x="0" y="41960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912343" cy="457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80293" y="8082463"/>
            <a:ext cx="7141971" cy="2204537"/>
            <a:chOff x="0" y="0"/>
            <a:chExt cx="1379033" cy="4256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9033" cy="425671"/>
            </a:xfrm>
            <a:custGeom>
              <a:avLst/>
              <a:gdLst/>
              <a:ahLst/>
              <a:cxnLst/>
              <a:rect l="l" t="t" r="r" b="b"/>
              <a:pathLst>
                <a:path w="1379033" h="425671">
                  <a:moveTo>
                    <a:pt x="1175833" y="0"/>
                  </a:moveTo>
                  <a:lnTo>
                    <a:pt x="0" y="0"/>
                  </a:lnTo>
                  <a:lnTo>
                    <a:pt x="203200" y="425671"/>
                  </a:lnTo>
                  <a:lnTo>
                    <a:pt x="1379033" y="425671"/>
                  </a:lnTo>
                  <a:lnTo>
                    <a:pt x="1175833" y="0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1175833" cy="463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50656" y="1028700"/>
            <a:ext cx="7795258" cy="9001452"/>
            <a:chOff x="0" y="0"/>
            <a:chExt cx="54991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4"/>
              <a:stretch>
                <a:fillRect t="-7733" b="-77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44992" y="0"/>
            <a:ext cx="18632992" cy="552553"/>
            <a:chOff x="0" y="0"/>
            <a:chExt cx="4907455" cy="145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7455" cy="145528"/>
            </a:xfrm>
            <a:custGeom>
              <a:avLst/>
              <a:gdLst/>
              <a:ahLst/>
              <a:cxnLst/>
              <a:rect l="l" t="t" r="r" b="b"/>
              <a:pathLst>
                <a:path w="4907455" h="145528">
                  <a:moveTo>
                    <a:pt x="0" y="0"/>
                  </a:moveTo>
                  <a:lnTo>
                    <a:pt x="4907455" y="0"/>
                  </a:lnTo>
                  <a:lnTo>
                    <a:pt x="4907455" y="145528"/>
                  </a:lnTo>
                  <a:lnTo>
                    <a:pt x="0" y="145528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7455" cy="18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9145" y="1167800"/>
            <a:ext cx="17284719" cy="208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1"/>
              </a:lnSpc>
              <a:spcBef>
                <a:spcPct val="0"/>
              </a:spcBef>
            </a:pPr>
            <a:r>
              <a:rPr lang="en-US" sz="5972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EXPLORATION &amp; VISUALIZATION DATASET STRUCTURE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543627"/>
            <a:ext cx="18288000" cy="288651"/>
            <a:chOff x="0" y="0"/>
            <a:chExt cx="4816593" cy="760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76023"/>
            </a:xfrm>
            <a:custGeom>
              <a:avLst/>
              <a:gdLst/>
              <a:ahLst/>
              <a:cxnLst/>
              <a:rect l="l" t="t" r="r" b="b"/>
              <a:pathLst>
                <a:path w="4816592" h="76023">
                  <a:moveTo>
                    <a:pt x="0" y="0"/>
                  </a:moveTo>
                  <a:lnTo>
                    <a:pt x="4816592" y="0"/>
                  </a:lnTo>
                  <a:lnTo>
                    <a:pt x="4816592" y="76023"/>
                  </a:lnTo>
                  <a:lnTo>
                    <a:pt x="0" y="760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11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29145" y="3474021"/>
            <a:ext cx="16930155" cy="4060802"/>
          </a:xfrm>
          <a:custGeom>
            <a:avLst/>
            <a:gdLst/>
            <a:ahLst/>
            <a:cxnLst/>
            <a:rect l="l" t="t" r="r" b="b"/>
            <a:pathLst>
              <a:path w="16930155" h="4060802">
                <a:moveTo>
                  <a:pt x="0" y="0"/>
                </a:moveTo>
                <a:lnTo>
                  <a:pt x="16930155" y="0"/>
                </a:lnTo>
                <a:lnTo>
                  <a:pt x="16930155" y="4060802"/>
                </a:lnTo>
                <a:lnTo>
                  <a:pt x="0" y="406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5" r="-3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00351" y="8295955"/>
            <a:ext cx="16230600" cy="138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072" lvl="1" indent="-288536" algn="l">
              <a:lnSpc>
                <a:spcPts val="3742"/>
              </a:lnSpc>
              <a:buFont typeface="Arial"/>
              <a:buChar char="•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Total 62630 observations.</a:t>
            </a:r>
          </a:p>
          <a:p>
            <a:pPr marL="577072" lvl="1" indent="-288536" algn="l">
              <a:lnSpc>
                <a:spcPts val="3742"/>
              </a:lnSpc>
              <a:buFont typeface="Arial"/>
              <a:buChar char="•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15 variables in the dataset ‘smoke_detection’.</a:t>
            </a:r>
          </a:p>
          <a:p>
            <a:pPr marL="577072" lvl="1" indent="-288536" algn="l">
              <a:lnSpc>
                <a:spcPts val="3742"/>
              </a:lnSpc>
              <a:buFont typeface="Arial"/>
              <a:buChar char="•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The last variable, Fire.Alarm, is categoric (called “factor” in R) and has 2 levels of values.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44992" y="0"/>
            <a:ext cx="18632992" cy="552553"/>
            <a:chOff x="0" y="0"/>
            <a:chExt cx="4907455" cy="145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7455" cy="145528"/>
            </a:xfrm>
            <a:custGeom>
              <a:avLst/>
              <a:gdLst/>
              <a:ahLst/>
              <a:cxnLst/>
              <a:rect l="l" t="t" r="r" b="b"/>
              <a:pathLst>
                <a:path w="4907455" h="145528">
                  <a:moveTo>
                    <a:pt x="0" y="0"/>
                  </a:moveTo>
                  <a:lnTo>
                    <a:pt x="4907455" y="0"/>
                  </a:lnTo>
                  <a:lnTo>
                    <a:pt x="4907455" y="145528"/>
                  </a:lnTo>
                  <a:lnTo>
                    <a:pt x="0" y="145528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7455" cy="18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43627"/>
            <a:ext cx="18288000" cy="288651"/>
            <a:chOff x="0" y="0"/>
            <a:chExt cx="4816593" cy="76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6023"/>
            </a:xfrm>
            <a:custGeom>
              <a:avLst/>
              <a:gdLst/>
              <a:ahLst/>
              <a:cxnLst/>
              <a:rect l="l" t="t" r="r" b="b"/>
              <a:pathLst>
                <a:path w="4816592" h="76023">
                  <a:moveTo>
                    <a:pt x="0" y="0"/>
                  </a:moveTo>
                  <a:lnTo>
                    <a:pt x="4816592" y="0"/>
                  </a:lnTo>
                  <a:lnTo>
                    <a:pt x="4816592" y="76023"/>
                  </a:lnTo>
                  <a:lnTo>
                    <a:pt x="0" y="760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1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1641" y="904875"/>
            <a:ext cx="17284719" cy="102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1"/>
              </a:lnSpc>
              <a:spcBef>
                <a:spcPct val="0"/>
              </a:spcBef>
            </a:pPr>
            <a:r>
              <a:rPr lang="en-US" sz="5972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VISUALIZATION AND EXPLORATION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1641" y="2077156"/>
            <a:ext cx="16230600" cy="7456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072" lvl="1" indent="-288536" algn="l">
              <a:lnSpc>
                <a:spcPts val="3742"/>
              </a:lnSpc>
              <a:buFont typeface="Arial"/>
              <a:buChar char="•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15 variables in the dataset ‘smoke_detection’  are : -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UTC: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Timestamp of the recorded data in Coordinated Universal Time.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Temperature [C]: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Ambient temperature measured in degrees Celsius.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Humidity [%]: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Relative humidity as a percentage.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TVOC [ppb]: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Total Volatile Organic Compounds measured in parts per billion.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eCO2 [ppm]: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Equivalent CO2 levels measured in parts per million.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Raw H2: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Raw measurement of hydrogen gas concentration.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Raw Ethanol: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Raw measurement of ethanol gas concentration.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Pressure [hPa]: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Atmospheric pressure measured in hectopascals.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PM1.0: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Concentration of particulate matter smaller than 1.0 micrometers.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PM2.5: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Concentration of particulate matter smaller than 2.5 micrometers.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NC0.5: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Number concentration of particles smaller than 0.5 micrometers.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NC1.0: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Number concentration of particles smaller than 1.0 micrometers</a:t>
            </a: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.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NC2.5: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Number concentration of particles smaller than 2.5 micrometers.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CNT: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Count of data points recorded sequentially. </a:t>
            </a:r>
            <a:r>
              <a:rPr lang="en-US" sz="2672" b="1">
                <a:solidFill>
                  <a:srgbClr val="1C00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(IV)</a:t>
            </a:r>
          </a:p>
          <a:p>
            <a:pPr marL="577072" lvl="1" indent="-288536" algn="l">
              <a:lnSpc>
                <a:spcPts val="3742"/>
              </a:lnSpc>
              <a:buAutoNum type="arabicPeriod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Fire Alarm: </a:t>
            </a:r>
            <a:r>
              <a:rPr lang="en-US" sz="2672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Indicator if a fire alarm was triggered (1 for triggered, 0 for not). </a:t>
            </a:r>
            <a:r>
              <a:rPr lang="en-US" sz="2672" b="1">
                <a:solidFill>
                  <a:srgbClr val="7B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(DV)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44992" y="0"/>
            <a:ext cx="18632992" cy="552553"/>
            <a:chOff x="0" y="0"/>
            <a:chExt cx="4907455" cy="145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7455" cy="145528"/>
            </a:xfrm>
            <a:custGeom>
              <a:avLst/>
              <a:gdLst/>
              <a:ahLst/>
              <a:cxnLst/>
              <a:rect l="l" t="t" r="r" b="b"/>
              <a:pathLst>
                <a:path w="4907455" h="145528">
                  <a:moveTo>
                    <a:pt x="0" y="0"/>
                  </a:moveTo>
                  <a:lnTo>
                    <a:pt x="4907455" y="0"/>
                  </a:lnTo>
                  <a:lnTo>
                    <a:pt x="4907455" y="145528"/>
                  </a:lnTo>
                  <a:lnTo>
                    <a:pt x="0" y="145528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7455" cy="18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43627"/>
            <a:ext cx="18288000" cy="288651"/>
            <a:chOff x="0" y="0"/>
            <a:chExt cx="4816593" cy="76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6023"/>
            </a:xfrm>
            <a:custGeom>
              <a:avLst/>
              <a:gdLst/>
              <a:ahLst/>
              <a:cxnLst/>
              <a:rect l="l" t="t" r="r" b="b"/>
              <a:pathLst>
                <a:path w="4816592" h="76023">
                  <a:moveTo>
                    <a:pt x="0" y="0"/>
                  </a:moveTo>
                  <a:lnTo>
                    <a:pt x="4816592" y="0"/>
                  </a:lnTo>
                  <a:lnTo>
                    <a:pt x="4816592" y="76023"/>
                  </a:lnTo>
                  <a:lnTo>
                    <a:pt x="0" y="760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1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48848" y="3796942"/>
            <a:ext cx="17590304" cy="3606012"/>
          </a:xfrm>
          <a:custGeom>
            <a:avLst/>
            <a:gdLst/>
            <a:ahLst/>
            <a:cxnLst/>
            <a:rect l="l" t="t" r="r" b="b"/>
            <a:pathLst>
              <a:path w="17590304" h="3606012">
                <a:moveTo>
                  <a:pt x="0" y="0"/>
                </a:moveTo>
                <a:lnTo>
                  <a:pt x="17590304" y="0"/>
                </a:lnTo>
                <a:lnTo>
                  <a:pt x="17590304" y="3606012"/>
                </a:lnTo>
                <a:lnTo>
                  <a:pt x="0" y="3606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01641" y="1598132"/>
            <a:ext cx="17284719" cy="102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1"/>
              </a:lnSpc>
              <a:spcBef>
                <a:spcPct val="0"/>
              </a:spcBef>
            </a:pPr>
            <a:r>
              <a:rPr lang="en-US" sz="5972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VISUALIZATION AND EXPLORATION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44992" y="0"/>
            <a:ext cx="18632992" cy="552553"/>
            <a:chOff x="0" y="0"/>
            <a:chExt cx="4907455" cy="145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7455" cy="145528"/>
            </a:xfrm>
            <a:custGeom>
              <a:avLst/>
              <a:gdLst/>
              <a:ahLst/>
              <a:cxnLst/>
              <a:rect l="l" t="t" r="r" b="b"/>
              <a:pathLst>
                <a:path w="4907455" h="145528">
                  <a:moveTo>
                    <a:pt x="0" y="0"/>
                  </a:moveTo>
                  <a:lnTo>
                    <a:pt x="4907455" y="0"/>
                  </a:lnTo>
                  <a:lnTo>
                    <a:pt x="4907455" y="145528"/>
                  </a:lnTo>
                  <a:lnTo>
                    <a:pt x="0" y="145528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7455" cy="18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43627"/>
            <a:ext cx="18288000" cy="288651"/>
            <a:chOff x="0" y="0"/>
            <a:chExt cx="4816593" cy="76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6023"/>
            </a:xfrm>
            <a:custGeom>
              <a:avLst/>
              <a:gdLst/>
              <a:ahLst/>
              <a:cxnLst/>
              <a:rect l="l" t="t" r="r" b="b"/>
              <a:pathLst>
                <a:path w="4816592" h="76023">
                  <a:moveTo>
                    <a:pt x="0" y="0"/>
                  </a:moveTo>
                  <a:lnTo>
                    <a:pt x="4816592" y="0"/>
                  </a:lnTo>
                  <a:lnTo>
                    <a:pt x="4816592" y="76023"/>
                  </a:lnTo>
                  <a:lnTo>
                    <a:pt x="0" y="760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1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541117" y="3317164"/>
            <a:ext cx="9268493" cy="7905452"/>
          </a:xfrm>
          <a:custGeom>
            <a:avLst/>
            <a:gdLst/>
            <a:ahLst/>
            <a:cxnLst/>
            <a:rect l="l" t="t" r="r" b="b"/>
            <a:pathLst>
              <a:path w="9268493" h="7905452">
                <a:moveTo>
                  <a:pt x="0" y="0"/>
                </a:moveTo>
                <a:lnTo>
                  <a:pt x="9268493" y="0"/>
                </a:lnTo>
                <a:lnTo>
                  <a:pt x="9268493" y="7905452"/>
                </a:lnTo>
                <a:lnTo>
                  <a:pt x="0" y="790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0" b="-3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29145" y="1167800"/>
            <a:ext cx="17284719" cy="102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1"/>
              </a:lnSpc>
              <a:spcBef>
                <a:spcPct val="0"/>
              </a:spcBef>
            </a:pPr>
            <a:r>
              <a:rPr lang="en-US" sz="5972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VISUALIZATION AND EXPLORATION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3930" y="2268089"/>
            <a:ext cx="10916631" cy="91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Box plots before removing outliers.</a:t>
            </a:r>
          </a:p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Number of observations before removing Outliers are 62630.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44992" y="0"/>
            <a:ext cx="18632992" cy="552553"/>
            <a:chOff x="0" y="0"/>
            <a:chExt cx="4907455" cy="145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7455" cy="145528"/>
            </a:xfrm>
            <a:custGeom>
              <a:avLst/>
              <a:gdLst/>
              <a:ahLst/>
              <a:cxnLst/>
              <a:rect l="l" t="t" r="r" b="b"/>
              <a:pathLst>
                <a:path w="4907455" h="145528">
                  <a:moveTo>
                    <a:pt x="0" y="0"/>
                  </a:moveTo>
                  <a:lnTo>
                    <a:pt x="4907455" y="0"/>
                  </a:lnTo>
                  <a:lnTo>
                    <a:pt x="4907455" y="145528"/>
                  </a:lnTo>
                  <a:lnTo>
                    <a:pt x="0" y="145528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7455" cy="18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43627"/>
            <a:ext cx="18288000" cy="288651"/>
            <a:chOff x="0" y="0"/>
            <a:chExt cx="4816593" cy="76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6023"/>
            </a:xfrm>
            <a:custGeom>
              <a:avLst/>
              <a:gdLst/>
              <a:ahLst/>
              <a:cxnLst/>
              <a:rect l="l" t="t" r="r" b="b"/>
              <a:pathLst>
                <a:path w="4816592" h="76023">
                  <a:moveTo>
                    <a:pt x="0" y="0"/>
                  </a:moveTo>
                  <a:lnTo>
                    <a:pt x="4816592" y="0"/>
                  </a:lnTo>
                  <a:lnTo>
                    <a:pt x="4816592" y="76023"/>
                  </a:lnTo>
                  <a:lnTo>
                    <a:pt x="0" y="760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1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652029" y="2412643"/>
            <a:ext cx="6961834" cy="7528497"/>
          </a:xfrm>
          <a:custGeom>
            <a:avLst/>
            <a:gdLst/>
            <a:ahLst/>
            <a:cxnLst/>
            <a:rect l="l" t="t" r="r" b="b"/>
            <a:pathLst>
              <a:path w="6961834" h="7528497">
                <a:moveTo>
                  <a:pt x="0" y="0"/>
                </a:moveTo>
                <a:lnTo>
                  <a:pt x="6961835" y="0"/>
                </a:lnTo>
                <a:lnTo>
                  <a:pt x="6961835" y="7528497"/>
                </a:lnTo>
                <a:lnTo>
                  <a:pt x="0" y="7528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83" b="-152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29145" y="1167800"/>
            <a:ext cx="17284719" cy="102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1"/>
              </a:lnSpc>
              <a:spcBef>
                <a:spcPct val="0"/>
              </a:spcBef>
            </a:pPr>
            <a:r>
              <a:rPr lang="en-US" sz="5972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VISUALIZATION AND EXPLORATION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1641" y="4423700"/>
            <a:ext cx="8642359" cy="137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Box plots after removing outliers.</a:t>
            </a:r>
          </a:p>
          <a:p>
            <a:pPr marL="555482" lvl="1" indent="-277741" algn="l">
              <a:lnSpc>
                <a:spcPts val="3602"/>
              </a:lnSpc>
              <a:buFont typeface="Arial"/>
              <a:buChar char="•"/>
            </a:pPr>
            <a:r>
              <a:rPr lang="en-US" sz="25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Number of observations after removing Outliers are 43463.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44992" y="0"/>
            <a:ext cx="18632992" cy="552553"/>
            <a:chOff x="0" y="0"/>
            <a:chExt cx="4907455" cy="145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7455" cy="145528"/>
            </a:xfrm>
            <a:custGeom>
              <a:avLst/>
              <a:gdLst/>
              <a:ahLst/>
              <a:cxnLst/>
              <a:rect l="l" t="t" r="r" b="b"/>
              <a:pathLst>
                <a:path w="4907455" h="145528">
                  <a:moveTo>
                    <a:pt x="0" y="0"/>
                  </a:moveTo>
                  <a:lnTo>
                    <a:pt x="4907455" y="0"/>
                  </a:lnTo>
                  <a:lnTo>
                    <a:pt x="4907455" y="145528"/>
                  </a:lnTo>
                  <a:lnTo>
                    <a:pt x="0" y="145528"/>
                  </a:lnTo>
                  <a:close/>
                </a:path>
              </a:pathLst>
            </a:custGeom>
            <a:solidFill>
              <a:srgbClr val="9F02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07455" cy="18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43627"/>
            <a:ext cx="18288000" cy="288651"/>
            <a:chOff x="0" y="0"/>
            <a:chExt cx="4816593" cy="760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6023"/>
            </a:xfrm>
            <a:custGeom>
              <a:avLst/>
              <a:gdLst/>
              <a:ahLst/>
              <a:cxnLst/>
              <a:rect l="l" t="t" r="r" b="b"/>
              <a:pathLst>
                <a:path w="4816592" h="76023">
                  <a:moveTo>
                    <a:pt x="0" y="0"/>
                  </a:moveTo>
                  <a:lnTo>
                    <a:pt x="4816592" y="0"/>
                  </a:lnTo>
                  <a:lnTo>
                    <a:pt x="4816592" y="76023"/>
                  </a:lnTo>
                  <a:lnTo>
                    <a:pt x="0" y="7602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1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876918" y="3528417"/>
            <a:ext cx="12189172" cy="6643099"/>
          </a:xfrm>
          <a:custGeom>
            <a:avLst/>
            <a:gdLst/>
            <a:ahLst/>
            <a:cxnLst/>
            <a:rect l="l" t="t" r="r" b="b"/>
            <a:pathLst>
              <a:path w="12189172" h="6643099">
                <a:moveTo>
                  <a:pt x="0" y="0"/>
                </a:moveTo>
                <a:lnTo>
                  <a:pt x="12189172" y="0"/>
                </a:lnTo>
                <a:lnTo>
                  <a:pt x="12189172" y="6643098"/>
                </a:lnTo>
                <a:lnTo>
                  <a:pt x="0" y="6643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29145" y="938127"/>
            <a:ext cx="17284719" cy="102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1"/>
              </a:lnSpc>
              <a:spcBef>
                <a:spcPct val="0"/>
              </a:spcBef>
            </a:pPr>
            <a:r>
              <a:rPr lang="en-US" sz="5972" b="1">
                <a:solidFill>
                  <a:srgbClr val="9F020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DECISION TREE CLASSIFIER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6426" y="1910382"/>
            <a:ext cx="16930155" cy="138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072" lvl="1" indent="-288536" algn="l">
              <a:lnSpc>
                <a:spcPts val="3742"/>
              </a:lnSpc>
              <a:buFont typeface="Arial"/>
              <a:buChar char="•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 have trained the model based on the following split - 67% Train and  33% Test.</a:t>
            </a:r>
          </a:p>
          <a:p>
            <a:pPr marL="577072" lvl="1" indent="-288536" algn="l">
              <a:lnSpc>
                <a:spcPts val="3742"/>
              </a:lnSpc>
              <a:buFont typeface="Arial"/>
              <a:buChar char="•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Observations for Training 28975</a:t>
            </a:r>
          </a:p>
          <a:p>
            <a:pPr marL="577072" lvl="1" indent="-288536" algn="l">
              <a:lnSpc>
                <a:spcPts val="3742"/>
              </a:lnSpc>
              <a:buFont typeface="Arial"/>
              <a:buChar char="•"/>
            </a:pPr>
            <a:r>
              <a:rPr lang="en-US" sz="26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Observations for Testing 14488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759</Words>
  <Application>Microsoft Macintosh PowerPoint</Application>
  <PresentationFormat>Custom</PresentationFormat>
  <Paragraphs>107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Montserrat Classic Bold</vt:lpstr>
      <vt:lpstr>Montserrat Ultra-Bold</vt:lpstr>
      <vt:lpstr>Calibri</vt:lpstr>
      <vt:lpstr>Montserrat Classic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“Project name”</dc:title>
  <cp:lastModifiedBy>Waghmare, Ishan Ganesh</cp:lastModifiedBy>
  <cp:revision>1</cp:revision>
  <dcterms:created xsi:type="dcterms:W3CDTF">2006-08-16T00:00:00Z</dcterms:created>
  <dcterms:modified xsi:type="dcterms:W3CDTF">2024-11-14T01:52:40Z</dcterms:modified>
  <dc:identifier>DAGV2ArlcI0</dc:identifier>
</cp:coreProperties>
</file>